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" name="Picture 6"/>
          <p:cNvPicPr/>
          <p:nvPr/>
        </p:nvPicPr>
        <p:blipFill>
          <a:blip r:embed="rId14"/>
          <a:srcRect t="1526" b="-1526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sp>
        <p:nvSpPr>
          <p:cNvPr id="2" name="Straight Connector 9"/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2417760" y="802440"/>
            <a:ext cx="8636760" cy="2541240"/>
          </a:xfrm>
          <a:prstGeom prst="rect">
            <a:avLst/>
          </a:prstGeom>
        </p:spPr>
        <p:txBody>
          <a:bodyPr bIns="0" anchor="b">
            <a:normAutofit fontScale="97000"/>
          </a:bodyPr>
          <a:lstStyle/>
          <a:p>
            <a:pPr>
              <a:lnSpc>
                <a:spcPct val="90000"/>
              </a:lnSpc>
            </a:pPr>
            <a:r>
              <a:rPr lang="en-US" sz="6600" b="0" strike="noStrike" cap="all" spc="-1">
                <a:solidFill>
                  <a:srgbClr val="000000"/>
                </a:solidFill>
                <a:latin typeface="Gill Sans MT"/>
              </a:rPr>
              <a:t>Click to edit Master title style</a:t>
            </a:r>
            <a:endParaRPr lang="en-US" sz="6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BC8E76C-B6F2-4510-A6EF-92426E755078}" type="datetime">
              <a:rPr lang="en-US" sz="1000" b="0" strike="noStrike" spc="-1">
                <a:solidFill>
                  <a:srgbClr val="8B8B8B"/>
                </a:solidFill>
                <a:latin typeface="Gill Sans MT"/>
              </a:rPr>
              <a:t>8/19/2021</a:t>
            </a:fld>
            <a:endParaRPr lang="en-US" sz="1000" b="0" strike="noStrike" spc="-1"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/>
          </p:nvPr>
        </p:nvSpPr>
        <p:spPr>
          <a:xfrm>
            <a:off x="2416680" y="329400"/>
            <a:ext cx="497340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/>
          </p:nvPr>
        </p:nvSpPr>
        <p:spPr>
          <a:xfrm>
            <a:off x="1437840" y="798840"/>
            <a:ext cx="810720" cy="503280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36793878-FE57-484C-BE03-2F2D9F6566E6}" type="slidenum">
              <a:rPr lang="en-US" sz="2800" b="0" strike="noStrike" spc="-1">
                <a:solidFill>
                  <a:srgbClr val="B71E42"/>
                </a:solidFill>
                <a:latin typeface="Gill Sans MT"/>
              </a:rPr>
              <a:t>‹#›</a:t>
            </a:fld>
            <a:endParaRPr lang="en-US" sz="2800" b="0" strike="noStrike" spc="-1">
              <a:latin typeface="Times New Roman"/>
            </a:endParaRPr>
          </a:p>
        </p:txBody>
      </p:sp>
      <p:sp>
        <p:nvSpPr>
          <p:cNvPr id="7" name="Straight Connector 14"/>
          <p:cNvSpPr/>
          <p:nvPr/>
        </p:nvSpPr>
        <p:spPr>
          <a:xfrm>
            <a:off x="2417760" y="3528360"/>
            <a:ext cx="8636760" cy="0"/>
          </a:xfrm>
          <a:prstGeom prst="line">
            <a:avLst/>
          </a:prstGeom>
          <a:ln w="31750">
            <a:solidFill>
              <a:srgbClr val="B71E42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000000"/>
                </a:solidFill>
                <a:latin typeface="Gill Sans MT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Gill Sans MT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000000"/>
                </a:solidFill>
                <a:latin typeface="Gill Sans MT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" name="Picture 6"/>
          <p:cNvPicPr/>
          <p:nvPr/>
        </p:nvPicPr>
        <p:blipFill>
          <a:blip r:embed="rId14"/>
          <a:srcRect t="1526" b="-1526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sp>
        <p:nvSpPr>
          <p:cNvPr id="47" name="Straight Connector 9"/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Click to edit Master title style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Edit Master text styles</a:t>
            </a: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Gill Sans MT"/>
              </a:rPr>
              <a:t>Second level</a:t>
            </a:r>
          </a:p>
          <a:p>
            <a:pPr marL="1143000" lvl="2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000000"/>
                </a:solidFill>
                <a:latin typeface="Gill Sans MT"/>
              </a:rPr>
              <a:t>Third level</a:t>
            </a:r>
          </a:p>
          <a:p>
            <a:pPr marL="1600200" lvl="3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400" b="0" strike="noStrike" spc="-1">
                <a:solidFill>
                  <a:srgbClr val="000000"/>
                </a:solidFill>
                <a:latin typeface="Gill Sans MT"/>
              </a:rPr>
              <a:t>Fourth level</a:t>
            </a:r>
          </a:p>
          <a:p>
            <a:pPr marL="2057400" lvl="4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200" b="0" strike="noStrike" spc="-1">
                <a:solidFill>
                  <a:srgbClr val="000000"/>
                </a:solidFill>
                <a:latin typeface="Gill Sans MT"/>
              </a:rPr>
              <a:t>Fifth level</a:t>
            </a:r>
          </a:p>
        </p:txBody>
      </p:sp>
      <p:sp>
        <p:nvSpPr>
          <p:cNvPr id="50" name="PlaceHolder 3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870C69A-46E1-40D7-8CEE-744D323B4259}" type="datetime">
              <a:rPr lang="en-US" sz="1000" b="0" strike="noStrike" spc="-1">
                <a:solidFill>
                  <a:srgbClr val="8B8B8B"/>
                </a:solidFill>
                <a:latin typeface="Gill Sans MT"/>
              </a:rPr>
              <a:t>8/19/2021</a:t>
            </a:fld>
            <a:endParaRPr lang="en-US" sz="1000" b="0" strike="noStrike" spc="-1">
              <a:latin typeface="Times New Roman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ftr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sldNum"/>
          </p:nvPr>
        </p:nvSpPr>
        <p:spPr>
          <a:xfrm>
            <a:off x="480240" y="798840"/>
            <a:ext cx="810720" cy="503280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0218A9DB-4CE5-4171-9EB5-91EF36C737CC}" type="slidenum">
              <a:rPr lang="en-US" sz="2800" b="0" strike="noStrike" spc="-1">
                <a:solidFill>
                  <a:srgbClr val="B71E42"/>
                </a:solidFill>
                <a:latin typeface="Gill Sans MT"/>
              </a:rPr>
              <a:t>‹#›</a:t>
            </a:fld>
            <a:endParaRPr lang="en-US" sz="2800" b="0" strike="noStrike" spc="-1">
              <a:latin typeface="Times New Roman"/>
            </a:endParaRPr>
          </a:p>
        </p:txBody>
      </p:sp>
      <p:sp>
        <p:nvSpPr>
          <p:cNvPr id="53" name="Straight Connector 32"/>
          <p:cNvSpPr/>
          <p:nvPr/>
        </p:nvSpPr>
        <p:spPr>
          <a:xfrm>
            <a:off x="1453680" y="1846800"/>
            <a:ext cx="9607680" cy="0"/>
          </a:xfrm>
          <a:prstGeom prst="line">
            <a:avLst/>
          </a:prstGeom>
          <a:ln w="31750">
            <a:solidFill>
              <a:srgbClr val="B71E42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eorgiastandards.org/Georgia-Standards/Frameworks/8th-Math-Unit-2.pdf" TargetMode="External"/><Relationship Id="rId3" Type="http://schemas.openxmlformats.org/officeDocument/2006/relationships/hyperlink" Target="https://youtu.be/D0UCkYwM84Y" TargetMode="External"/><Relationship Id="rId7" Type="http://schemas.openxmlformats.org/officeDocument/2006/relationships/hyperlink" Target="https://www.youtube.com/watch?v=lTAQ2HRErYw" TargetMode="External"/><Relationship Id="rId2" Type="http://schemas.openxmlformats.org/officeDocument/2006/relationships/hyperlink" Target="https://www.georgiastandards.org/Georgia-Standards/Frameworks/6th-Math-Unit-1.pdf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youtu.be/6ZJGkNfxHKQ" TargetMode="External"/><Relationship Id="rId5" Type="http://schemas.openxmlformats.org/officeDocument/2006/relationships/hyperlink" Target="https://www.georgiastandards.org/Georgia-Standards/Frameworks/7th-Math-Unit-1.pdf" TargetMode="External"/><Relationship Id="rId4" Type="http://schemas.openxmlformats.org/officeDocument/2006/relationships/hyperlink" Target="https://youtu.be/tQsQg1S-l2M" TargetMode="External"/><Relationship Id="rId9" Type="http://schemas.openxmlformats.org/officeDocument/2006/relationships/hyperlink" Target="https://youtu.be/2Qypp0YUov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cboe.org/domain/4449" TargetMode="External"/><Relationship Id="rId2" Type="http://schemas.openxmlformats.org/officeDocument/2006/relationships/hyperlink" Target="https://www.khanacademy.org/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itle 1"/>
          <p:cNvSpPr txBox="1"/>
          <p:nvPr/>
        </p:nvSpPr>
        <p:spPr>
          <a:xfrm>
            <a:off x="2417760" y="802440"/>
            <a:ext cx="8636760" cy="2541240"/>
          </a:xfrm>
          <a:prstGeom prst="rect">
            <a:avLst/>
          </a:prstGeom>
          <a:noFill/>
          <a:ln w="0">
            <a:noFill/>
          </a:ln>
        </p:spPr>
        <p:txBody>
          <a:bodyPr bIns="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6600" b="0" strike="noStrike" cap="all" spc="-1">
                <a:solidFill>
                  <a:srgbClr val="000000"/>
                </a:solidFill>
                <a:latin typeface="Gill Sans MT"/>
              </a:rPr>
              <a:t>Mr. Ulcena</a:t>
            </a:r>
            <a:endParaRPr lang="en-US" sz="6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1" name="Subtitle 2"/>
          <p:cNvSpPr txBox="1"/>
          <p:nvPr/>
        </p:nvSpPr>
        <p:spPr>
          <a:xfrm>
            <a:off x="2417760" y="3531240"/>
            <a:ext cx="8636760" cy="97740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1800" b="1" strike="noStrike" cap="all" spc="-1" dirty="0">
                <a:solidFill>
                  <a:srgbClr val="000000"/>
                </a:solidFill>
                <a:latin typeface="Gill Sans MT"/>
              </a:rPr>
              <a:t>6</a:t>
            </a:r>
            <a:r>
              <a:rPr lang="en-US" sz="1800" b="1" strike="noStrike" cap="all" spc="-1" baseline="30000" dirty="0">
                <a:solidFill>
                  <a:srgbClr val="000000"/>
                </a:solidFill>
                <a:latin typeface="Gill Sans MT"/>
              </a:rPr>
              <a:t>th</a:t>
            </a:r>
            <a:r>
              <a:rPr lang="en-US" sz="1800" b="1" strike="noStrike" cap="all" spc="-1" dirty="0">
                <a:solidFill>
                  <a:srgbClr val="000000"/>
                </a:solidFill>
                <a:latin typeface="Gill Sans MT"/>
              </a:rPr>
              <a:t> - 8</a:t>
            </a:r>
            <a:r>
              <a:rPr lang="en-US" sz="1800" b="1" strike="noStrike" cap="all" spc="-1" baseline="30000" dirty="0">
                <a:solidFill>
                  <a:srgbClr val="000000"/>
                </a:solidFill>
                <a:latin typeface="Gill Sans MT"/>
              </a:rPr>
              <a:t>th</a:t>
            </a:r>
            <a:r>
              <a:rPr lang="en-US" sz="1800" b="1" strike="noStrike" cap="all" spc="-1" dirty="0">
                <a:solidFill>
                  <a:srgbClr val="000000"/>
                </a:solidFill>
                <a:latin typeface="Gill Sans MT"/>
              </a:rPr>
              <a:t> Math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1800" b="1" strike="noStrike" cap="all" spc="-1" dirty="0">
                <a:solidFill>
                  <a:srgbClr val="000000"/>
                </a:solidFill>
                <a:latin typeface="Gill Sans MT"/>
              </a:rPr>
              <a:t>Week at a Glance 08/23-08/27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endParaRPr lang="en-US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FF0000"/>
                </a:solidFill>
                <a:latin typeface="Gill Sans MT"/>
              </a:rPr>
              <a:t>Welcome back to school class  of 2021-2022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3" name="Content Placeholder 2"/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WAG=WEEK AT A GLANCE</a:t>
            </a: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Atlanta"/>
              </a:rPr>
              <a:t>Week at a glance (WAG) is designed to give parents a brief idea of what their child is learning at school. It will have the subject standards (Georgia Standards of Excellence), the main topics covered, links to videos and worksheets. </a:t>
            </a: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Atlanta"/>
              </a:rPr>
              <a:t>We encourage parents to review this presentation and stay informed on the weekly learning objectives.</a:t>
            </a: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Atlanta"/>
              </a:rPr>
              <a:t>WAGS are subject to change according to student mastery.</a:t>
            </a: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Math standards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5" name="Content Placeholder 2"/>
          <p:cNvSpPr txBox="1"/>
          <p:nvPr/>
        </p:nvSpPr>
        <p:spPr>
          <a:xfrm>
            <a:off x="400680" y="2015640"/>
            <a:ext cx="3492360" cy="40377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1400" b="1" u="sng" strike="noStrike" spc="-1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400" b="1" u="sng" strike="noStrike" spc="-1" baseline="30000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u="sng" strike="noStrike" spc="-1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Grade</a:t>
            </a:r>
            <a:endParaRPr lang="en-US" sz="1400" b="0" strike="noStrike" spc="-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1</a:t>
            </a: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Number System Fluency</a:t>
            </a:r>
            <a:endParaRPr lang="en-US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sz="1200" b="1" strike="noStrike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Grade 5 Standards </a:t>
            </a:r>
            <a:endParaRPr lang="en-US" sz="1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5.NBT.5. </a:t>
            </a:r>
            <a:r>
              <a:rPr lang="en-US" sz="1200" b="0" u="sng" strike="noStrike" spc="-1" dirty="0">
                <a:solidFill>
                  <a:srgbClr val="FA2B5C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5.NBT.6</a:t>
            </a:r>
            <a:r>
              <a:rPr lang="en-US" sz="1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5.NBT.7, </a:t>
            </a: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lang="en-US" sz="1200" b="0" u="sng" strike="noStrike" spc="-1" dirty="0">
                <a:solidFill>
                  <a:srgbClr val="FA2B5C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5.NF.7a-c</a:t>
            </a:r>
            <a:endParaRPr lang="en-US" sz="1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0" algn="l"/>
              </a:tabLst>
            </a:pPr>
            <a:endParaRPr lang="en-US" sz="13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Ideas:</a:t>
            </a:r>
            <a:endParaRPr lang="en-US" sz="1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visual fraction models and equations to divide fractions within real-world contexts.</a:t>
            </a:r>
          </a:p>
          <a:p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Fluently add, subtract, multiply, and divide multi-digit decimals and whole numbers using the standard algorithm (6.NS.2-3).</a:t>
            </a:r>
          </a:p>
          <a:p>
            <a:endParaRPr lang="en-US" sz="13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sz="1300" b="1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Vocabulary:</a:t>
            </a: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sz="13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Fraction, Whole number,</a:t>
            </a: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Decimals</a:t>
            </a:r>
            <a:endParaRPr lang="en-US" sz="13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TextBox 3"/>
          <p:cNvSpPr/>
          <p:nvPr/>
        </p:nvSpPr>
        <p:spPr>
          <a:xfrm>
            <a:off x="3990600" y="2015640"/>
            <a:ext cx="3492360" cy="310708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1" u="sng" strike="noStrike" spc="-1" dirty="0">
                <a:solidFill>
                  <a:srgbClr val="FF0000"/>
                </a:solidFill>
                <a:uFillTx/>
                <a:latin typeface="Times New Roman"/>
              </a:rPr>
              <a:t>7</a:t>
            </a:r>
            <a:r>
              <a:rPr lang="en-US" sz="1400" b="1" u="sng" strike="noStrike" spc="-1" baseline="30000" dirty="0">
                <a:solidFill>
                  <a:srgbClr val="FF0000"/>
                </a:solidFill>
                <a:uFillTx/>
                <a:latin typeface="Times New Roman"/>
              </a:rPr>
              <a:t>th</a:t>
            </a:r>
            <a:r>
              <a:rPr lang="en-US" sz="1400" b="1" u="sng" strike="noStrike" spc="-1" dirty="0">
                <a:solidFill>
                  <a:srgbClr val="FF0000"/>
                </a:solidFill>
                <a:uFillTx/>
                <a:latin typeface="Times New Roman"/>
              </a:rPr>
              <a:t> Grade</a:t>
            </a:r>
            <a:endParaRPr lang="en-US" sz="1400" b="0" strike="noStrike" spc="-1" dirty="0">
              <a:solidFill>
                <a:srgbClr val="FF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400" b="0" strike="noStrike" spc="-1" dirty="0">
              <a:latin typeface="Arial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Operations with Rational Numbers</a:t>
            </a:r>
            <a:endParaRPr lang="en-US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Standards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7.NS.1a-d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7.NS.2a, b, c &amp; 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d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Ideas: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Add, subtract, multiply and divide rational numbers including integers in real world &amp; mathematical contexts using a number line and properties (NS.1-2). </a:t>
            </a:r>
          </a:p>
          <a:p>
            <a:pPr>
              <a:lnSpc>
                <a:spcPct val="100000"/>
              </a:lnSpc>
            </a:pPr>
            <a:endParaRPr lang="en-US" sz="1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200" b="1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Vocabulary:</a:t>
            </a:r>
          </a:p>
          <a:p>
            <a:pPr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Rational Numbers, Irrational Numbers</a:t>
            </a:r>
            <a:endParaRPr lang="en-US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Box 4"/>
          <p:cNvSpPr/>
          <p:nvPr/>
        </p:nvSpPr>
        <p:spPr>
          <a:xfrm>
            <a:off x="7678080" y="2015640"/>
            <a:ext cx="3646440" cy="399964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1" u="sng" strike="noStrike" spc="-1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200" b="1" u="sng" strike="noStrike" spc="-1" baseline="30000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b="1" u="sng" strike="noStrike" spc="-1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Grade</a:t>
            </a:r>
            <a:endParaRPr lang="en-US" sz="1200" b="1" strike="noStrike" spc="-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Exponents and Equations</a:t>
            </a:r>
            <a:endParaRPr lang="en-US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Standards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8.EE.4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8.EE.7a-b</a:t>
            </a: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8.NS.2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Ideas: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Add, subtract, multiply, and divide numbers expressed in scientific notation. 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Analyze and solve multi-step linear equations.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rational approximation of irrational numbers to compare and locate on a number line and estimate value of expressions.</a:t>
            </a:r>
          </a:p>
          <a:p>
            <a:endParaRPr lang="en-US" sz="12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200" b="1" strike="noStrike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Vocabulary:</a:t>
            </a:r>
          </a:p>
          <a:p>
            <a:pPr>
              <a:lnSpc>
                <a:spcPct val="100000"/>
              </a:lnSpc>
            </a:pPr>
            <a:r>
              <a:rPr lang="en-US" sz="1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Integers, Scientific Notation, Linear Equations</a:t>
            </a:r>
            <a:endParaRPr lang="en-US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Table 3"/>
          <p:cNvGraphicFramePr/>
          <p:nvPr>
            <p:extLst>
              <p:ext uri="{D42A27DB-BD31-4B8C-83A1-F6EECF244321}">
                <p14:modId xmlns:p14="http://schemas.microsoft.com/office/powerpoint/2010/main" val="1777705613"/>
              </p:ext>
            </p:extLst>
          </p:nvPr>
        </p:nvGraphicFramePr>
        <p:xfrm>
          <a:off x="1217100" y="602955"/>
          <a:ext cx="9757800" cy="5448745"/>
        </p:xfrm>
        <a:graphic>
          <a:graphicData uri="http://schemas.openxmlformats.org/drawingml/2006/table">
            <a:tbl>
              <a:tblPr/>
              <a:tblGrid>
                <a:gridCol w="1951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67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Monday 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Adding subtracting multiplying and dividing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multi-digit decimals and whole numbers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PowerPoint presentation./Note taking</a:t>
                      </a:r>
                      <a:endParaRPr lang="en-US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endParaRPr lang="en-US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Add, subtract, multiply and divide rational numbers including integers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PowerPoint presentation/Note taking</a:t>
                      </a:r>
                      <a:endParaRPr lang="en-US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endParaRPr lang="en-US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Arial"/>
                      </a:endParaRP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Add, subtract, multiply, and divide numbers expressed in scientific notation. </a:t>
                      </a: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Analyze and solve multi-step linear equations.</a:t>
                      </a: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PowerPoint presentation/Note taking 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Tuesday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+mn-lt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Adding subtracting multiplying and dividing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multi-digit decimals and whole numbers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PowerPoint presentation./Note taking</a:t>
                      </a:r>
                      <a:endParaRPr lang="en-US" sz="1200" b="0" strike="noStrike" spc="-1" dirty="0">
                        <a:latin typeface="+mn-lt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endParaRPr lang="en-US" sz="1200" b="0" strike="noStrike" spc="-1" dirty="0">
                        <a:latin typeface="+mn-lt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+mn-lt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Add, subtract, multiply and divide rational numbers including integers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PowerPoint presentation/Note taking</a:t>
                      </a:r>
                      <a:endParaRPr lang="en-US" sz="1200" b="0" strike="noStrike" spc="-1" dirty="0">
                        <a:latin typeface="+mn-lt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endParaRPr lang="en-US" sz="1200" b="0" strike="noStrike" spc="-1" dirty="0">
                        <a:latin typeface="+mn-lt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+mn-lt"/>
                      </a:endParaRP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Add, subtract, multiply, and divide numbers expressed in scientific notation. </a:t>
                      </a: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Analyze and solve multi-step linear equations.</a:t>
                      </a: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PowerPoint presentation/Note taking </a:t>
                      </a:r>
                      <a:endParaRPr lang="en-US" sz="1200" b="0" strike="noStrike" spc="-1" dirty="0"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Wednesday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Small Group/Remediation </a:t>
                      </a:r>
                      <a:endParaRPr lang="en-US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Thursday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1400" b="0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I-Ready Math Diagnostic Assessment – ALL grade level</a:t>
                      </a:r>
                      <a:endParaRPr lang="en-US" sz="14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n-US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Friday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Discuss preassessment with students and set academic goals</a:t>
                      </a:r>
                      <a:endParaRPr lang="en-US" sz="14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/>
          <p:nvPr/>
        </p:nvSpPr>
        <p:spPr>
          <a:xfrm>
            <a:off x="1450800" y="804960"/>
            <a:ext cx="9604080" cy="10490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 </a:t>
            </a:r>
            <a:br/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 math Resources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202819" y="2178552"/>
            <a:ext cx="3272760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en-US" sz="18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Khan Academy</a:t>
            </a:r>
          </a:p>
          <a:p>
            <a:pPr algn="ctr"/>
            <a:r>
              <a:rPr lang="en-US" sz="18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https://www.khanacademy.org/</a:t>
            </a:r>
            <a:endParaRPr lang="en-US" sz="18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b="0" strike="noStrike" spc="-1" dirty="0">
              <a:latin typeface="Arial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694939" y="2013989"/>
            <a:ext cx="3757680" cy="141501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en-US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additional resources and weekly PowerPoint and videos click on link to Mr. Ulcena Teacher’s Page</a:t>
            </a:r>
          </a:p>
          <a:p>
            <a:pPr algn="ctr"/>
            <a:r>
              <a:rPr lang="en-US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https://www.rcboe.org/domain/4449</a:t>
            </a:r>
            <a:endParaRPr lang="en-US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b="0" strike="noStrike" spc="-1" dirty="0">
              <a:latin typeface="Arial"/>
            </a:endParaRPr>
          </a:p>
        </p:txBody>
      </p:sp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7E42BA8A-1973-4B60-9D04-4D438F234B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5368" y="3316392"/>
            <a:ext cx="3727251" cy="2174473"/>
          </a:xfrm>
          <a:prstGeom prst="rect">
            <a:avLst/>
          </a:prstGeom>
        </p:spPr>
      </p:pic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7843B535-19FD-4736-ADC5-A1C695E6AE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5574" y="3316393"/>
            <a:ext cx="3727251" cy="21744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165</TotalTime>
  <Words>526</Words>
  <Application>Microsoft Office PowerPoint</Application>
  <PresentationFormat>Widescreen</PresentationFormat>
  <Paragraphs>98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Atlanta</vt:lpstr>
      <vt:lpstr>DejaVu Sans</vt:lpstr>
      <vt:lpstr>Gill Sans MT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Mr. Ulcena</dc:title>
  <dc:subject/>
  <dc:creator>Ulcena, Jimmy</dc:creator>
  <dc:description/>
  <cp:lastModifiedBy>Ulcena, Jimmy</cp:lastModifiedBy>
  <cp:revision>20</cp:revision>
  <dcterms:created xsi:type="dcterms:W3CDTF">2021-08-03T18:46:47Z</dcterms:created>
  <dcterms:modified xsi:type="dcterms:W3CDTF">2021-08-19T12:11:32Z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PresentationFormat">
    <vt:lpwstr>Widescreen</vt:lpwstr>
  </property>
  <property fmtid="{D5CDD505-2E9C-101B-9397-08002B2CF9AE}" pid="4" name="Slides">
    <vt:i4>5</vt:i4>
  </property>
</Properties>
</file>